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1" r:id="rId2"/>
    <p:sldId id="260" r:id="rId3"/>
    <p:sldId id="261" r:id="rId4"/>
    <p:sldId id="262" r:id="rId5"/>
    <p:sldId id="258" r:id="rId6"/>
    <p:sldId id="269" r:id="rId7"/>
    <p:sldId id="270" r:id="rId8"/>
    <p:sldId id="267" r:id="rId9"/>
    <p:sldId id="268" r:id="rId10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9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FBC1F3-71F3-43B3-98BF-C9CCDFCCBCEC}" type="datetimeFigureOut">
              <a:rPr lang="nl-NL" smtClean="0"/>
              <a:t>25-9-2016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0ABE8E-77C0-4853-AF17-A66E8E84EE3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00394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E1D0E-57CD-42F2-8E59-E5361655A957}" type="datetimeFigureOut">
              <a:rPr lang="nl-NL" smtClean="0"/>
              <a:t>25-9-2016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B67E3-2B3D-4C25-97B3-D64C69DDC4A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38874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E1D0E-57CD-42F2-8E59-E5361655A957}" type="datetimeFigureOut">
              <a:rPr lang="nl-NL" smtClean="0"/>
              <a:t>25-9-2016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B67E3-2B3D-4C25-97B3-D64C69DDC4A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771405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E1D0E-57CD-42F2-8E59-E5361655A957}" type="datetimeFigureOut">
              <a:rPr lang="nl-NL" smtClean="0"/>
              <a:t>25-9-2016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B67E3-2B3D-4C25-97B3-D64C69DDC4A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1648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E1D0E-57CD-42F2-8E59-E5361655A957}" type="datetimeFigureOut">
              <a:rPr lang="nl-NL" smtClean="0"/>
              <a:t>25-9-2016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B67E3-2B3D-4C25-97B3-D64C69DDC4A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475681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E1D0E-57CD-42F2-8E59-E5361655A957}" type="datetimeFigureOut">
              <a:rPr lang="nl-NL" smtClean="0"/>
              <a:t>25-9-2016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B67E3-2B3D-4C25-97B3-D64C69DDC4A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56689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E1D0E-57CD-42F2-8E59-E5361655A957}" type="datetimeFigureOut">
              <a:rPr lang="nl-NL" smtClean="0"/>
              <a:t>25-9-2016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B67E3-2B3D-4C25-97B3-D64C69DDC4A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29092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E1D0E-57CD-42F2-8E59-E5361655A957}" type="datetimeFigureOut">
              <a:rPr lang="nl-NL" smtClean="0"/>
              <a:t>25-9-2016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B67E3-2B3D-4C25-97B3-D64C69DDC4A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899372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E1D0E-57CD-42F2-8E59-E5361655A957}" type="datetimeFigureOut">
              <a:rPr lang="nl-NL" smtClean="0"/>
              <a:t>25-9-2016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B67E3-2B3D-4C25-97B3-D64C69DDC4A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311143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E1D0E-57CD-42F2-8E59-E5361655A957}" type="datetimeFigureOut">
              <a:rPr lang="nl-NL" smtClean="0"/>
              <a:t>25-9-2016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B67E3-2B3D-4C25-97B3-D64C69DDC4A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008402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E1D0E-57CD-42F2-8E59-E5361655A957}" type="datetimeFigureOut">
              <a:rPr lang="nl-NL" smtClean="0"/>
              <a:t>25-9-2016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B67E3-2B3D-4C25-97B3-D64C69DDC4A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623959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E1D0E-57CD-42F2-8E59-E5361655A957}" type="datetimeFigureOut">
              <a:rPr lang="nl-NL" smtClean="0"/>
              <a:t>25-9-2016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B67E3-2B3D-4C25-97B3-D64C69DDC4A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080940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33000"/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BE1D0E-57CD-42F2-8E59-E5361655A957}" type="datetimeFigureOut">
              <a:rPr lang="nl-NL" smtClean="0"/>
              <a:t>25-9-2016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FB67E3-2B3D-4C25-97B3-D64C69DDC4A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500019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po.nl/auschwitz-film-steven-spielberg/27-01-2015/WO_NOS_777710" TargetMode="Externa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sHcJtU9dr6I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54907"/>
            <a:ext cx="9144000" cy="4748185"/>
          </a:xfrm>
          <a:prstGeom prst="rect">
            <a:avLst/>
          </a:prstGeom>
        </p:spPr>
      </p:pic>
      <p:sp>
        <p:nvSpPr>
          <p:cNvPr id="5" name="Tekstvak 4"/>
          <p:cNvSpPr txBox="1"/>
          <p:nvPr/>
        </p:nvSpPr>
        <p:spPr>
          <a:xfrm>
            <a:off x="0" y="2996952"/>
            <a:ext cx="9144000" cy="92333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  <a:t>Vorige keer:</a:t>
            </a:r>
          </a:p>
          <a:p>
            <a:pPr algn="ctr"/>
            <a:endParaRPr lang="nl-NL" b="1" dirty="0">
              <a:solidFill>
                <a:schemeClr val="accent6">
                  <a:lumMod val="50000"/>
                </a:schemeClr>
              </a:solidFill>
            </a:endParaRPr>
          </a:p>
          <a:p>
            <a:pPr algn="ctr"/>
            <a:r>
              <a:rPr lang="nl-NL" i="1" dirty="0" smtClean="0">
                <a:solidFill>
                  <a:schemeClr val="accent6">
                    <a:lumMod val="50000"/>
                  </a:schemeClr>
                </a:solidFill>
              </a:rPr>
              <a:t>Hoe verliep de Tweede Wereldoorlog?</a:t>
            </a:r>
          </a:p>
        </p:txBody>
      </p:sp>
    </p:spTree>
    <p:extLst>
      <p:ext uri="{BB962C8B-B14F-4D97-AF65-F5344CB8AC3E}">
        <p14:creationId xmlns:p14="http://schemas.microsoft.com/office/powerpoint/2010/main" val="1585743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vak 4"/>
          <p:cNvSpPr txBox="1"/>
          <p:nvPr/>
        </p:nvSpPr>
        <p:spPr>
          <a:xfrm>
            <a:off x="3779912" y="764704"/>
            <a:ext cx="4824536" cy="58785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l-NL" sz="3600" b="1" dirty="0" smtClean="0">
                <a:solidFill>
                  <a:schemeClr val="accent6">
                    <a:lumMod val="50000"/>
                  </a:schemeClr>
                </a:solidFill>
              </a:rPr>
              <a:t>Les Plan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b="1" dirty="0">
              <a:solidFill>
                <a:schemeClr val="accent6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  <a:t>Welkom, Magister, Herhaling</a:t>
            </a:r>
          </a:p>
          <a:p>
            <a:r>
              <a:rPr lang="nl-NL" sz="1600" dirty="0" smtClean="0">
                <a:solidFill>
                  <a:schemeClr val="accent6">
                    <a:lumMod val="50000"/>
                  </a:schemeClr>
                </a:solidFill>
              </a:rPr>
              <a:t>Welkom en wat hebben we gedaan vorige les?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  <a:t>Les plan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  <a:t>Les doel</a:t>
            </a:r>
          </a:p>
          <a:p>
            <a:endParaRPr lang="nl-NL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  <a:t>Huiswerk Controle</a:t>
            </a:r>
          </a:p>
          <a:p>
            <a:endParaRPr lang="nl-NL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  <a:t>Film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  <a:t>Boek lezen</a:t>
            </a:r>
            <a:b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+Tijdlijn opdracht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b="1" dirty="0">
              <a:solidFill>
                <a:schemeClr val="accent6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  <a:t>Samenvatting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  <a:t>Zelfstandig werken + werkblad</a:t>
            </a:r>
          </a:p>
          <a:p>
            <a:endParaRPr lang="nl-NL" b="1" dirty="0">
              <a:solidFill>
                <a:schemeClr val="accent6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  <a:t>Afsluiting</a:t>
            </a:r>
            <a:endParaRPr lang="nl-NL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6" name="Afbeelding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792" y="5595009"/>
            <a:ext cx="2160240" cy="1169597"/>
          </a:xfrm>
          <a:prstGeom prst="rect">
            <a:avLst/>
          </a:prstGeom>
        </p:spPr>
      </p:pic>
      <p:sp>
        <p:nvSpPr>
          <p:cNvPr id="7" name="Tekstvak 6"/>
          <p:cNvSpPr txBox="1"/>
          <p:nvPr/>
        </p:nvSpPr>
        <p:spPr>
          <a:xfrm>
            <a:off x="0" y="1988840"/>
            <a:ext cx="2987824" cy="34163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Welkom, Magister &amp; Herhaling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b="1" i="1" dirty="0" smtClean="0">
                <a:solidFill>
                  <a:schemeClr val="accent6">
                    <a:lumMod val="50000"/>
                  </a:schemeClr>
                </a:solidFill>
              </a:rPr>
              <a:t>Les plan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Lesdoelen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Huiswerk controle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Film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Boek lezen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Samenvatting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Zelfstandig werken + Werkblad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Afsluiting</a:t>
            </a:r>
            <a:endParaRPr lang="nl-NL" dirty="0">
              <a:solidFill>
                <a:schemeClr val="accent6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6796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Les doelen</a:t>
            </a:r>
            <a:endParaRPr lang="nl-NL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6" name="Tekstvak 5"/>
          <p:cNvSpPr txBox="1"/>
          <p:nvPr/>
        </p:nvSpPr>
        <p:spPr>
          <a:xfrm>
            <a:off x="0" y="1988840"/>
            <a:ext cx="2987824" cy="34163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Welkom, Magister &amp; Herhaling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Les plan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b="1" i="1" dirty="0" smtClean="0">
                <a:solidFill>
                  <a:schemeClr val="accent6">
                    <a:lumMod val="50000"/>
                  </a:schemeClr>
                </a:solidFill>
              </a:rPr>
              <a:t>Les doelen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Huiswerk controle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Film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Boek lezen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Samenvatting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Zelfstandig werken + Werkblad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Afsluiting</a:t>
            </a:r>
            <a:endParaRPr lang="nl-NL" dirty="0">
              <a:solidFill>
                <a:schemeClr val="accent6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5" name="Tekstvak 4"/>
          <p:cNvSpPr txBox="1"/>
          <p:nvPr/>
        </p:nvSpPr>
        <p:spPr>
          <a:xfrm>
            <a:off x="4555992" y="3933056"/>
            <a:ext cx="3107517" cy="175432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b="1" i="1" dirty="0" smtClean="0">
                <a:solidFill>
                  <a:schemeClr val="accent6">
                    <a:lumMod val="50000"/>
                  </a:schemeClr>
                </a:solidFill>
              </a:rPr>
              <a:t>Begrippen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err="1" smtClean="0">
                <a:solidFill>
                  <a:schemeClr val="accent6">
                    <a:lumMod val="50000"/>
                  </a:schemeClr>
                </a:solidFill>
              </a:rPr>
              <a:t>Neurenberger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 rassenwetten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Rijkskristalnacht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Getto’s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Vernietigingskampen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Holocaust</a:t>
            </a:r>
          </a:p>
        </p:txBody>
      </p:sp>
      <p:sp>
        <p:nvSpPr>
          <p:cNvPr id="7" name="Tekstvak 6"/>
          <p:cNvSpPr txBox="1"/>
          <p:nvPr/>
        </p:nvSpPr>
        <p:spPr>
          <a:xfrm>
            <a:off x="2946919" y="1417638"/>
            <a:ext cx="6197081" cy="203132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  <a:t>Hoofdvraag:</a:t>
            </a:r>
          </a:p>
          <a:p>
            <a:r>
              <a:rPr lang="nl-NL" i="1" dirty="0" smtClean="0">
                <a:solidFill>
                  <a:schemeClr val="accent6">
                    <a:lumMod val="50000"/>
                  </a:schemeClr>
                </a:solidFill>
              </a:rPr>
              <a:t>Hoe organiseerde Duitsland de </a:t>
            </a:r>
            <a:r>
              <a:rPr lang="nl-NL" i="1" dirty="0">
                <a:solidFill>
                  <a:schemeClr val="accent6">
                    <a:lumMod val="50000"/>
                  </a:schemeClr>
                </a:solidFill>
              </a:rPr>
              <a:t>J</a:t>
            </a:r>
            <a:r>
              <a:rPr lang="nl-NL" i="1" dirty="0" smtClean="0">
                <a:solidFill>
                  <a:schemeClr val="accent6">
                    <a:lumMod val="50000"/>
                  </a:schemeClr>
                </a:solidFill>
              </a:rPr>
              <a:t>odenvervolging?</a:t>
            </a:r>
          </a:p>
          <a:p>
            <a:endParaRPr lang="nl-NL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  <a:t>Deelvragen:</a:t>
            </a:r>
          </a:p>
          <a:p>
            <a:r>
              <a:rPr lang="nl-NL" i="1" dirty="0" smtClean="0">
                <a:solidFill>
                  <a:schemeClr val="accent6">
                    <a:lumMod val="50000"/>
                  </a:schemeClr>
                </a:solidFill>
              </a:rPr>
              <a:t>Om welke redenen vervolgden de nationaalsocialisten de Joden?</a:t>
            </a:r>
          </a:p>
          <a:p>
            <a:r>
              <a:rPr lang="nl-NL" i="1" dirty="0" smtClean="0">
                <a:solidFill>
                  <a:schemeClr val="accent6">
                    <a:lumMod val="50000"/>
                  </a:schemeClr>
                </a:solidFill>
              </a:rPr>
              <a:t>Hoe zette de nationaalsocialisten de joden vervolging op?</a:t>
            </a:r>
          </a:p>
          <a:p>
            <a:r>
              <a:rPr lang="nl-NL" i="1" dirty="0" smtClean="0">
                <a:solidFill>
                  <a:schemeClr val="accent6">
                    <a:lumMod val="50000"/>
                  </a:schemeClr>
                </a:solidFill>
              </a:rPr>
              <a:t>Hoe organiseerden de nationaalsocialisten de massamoord?</a:t>
            </a:r>
          </a:p>
        </p:txBody>
      </p:sp>
    </p:spTree>
    <p:extLst>
      <p:ext uri="{BB962C8B-B14F-4D97-AF65-F5344CB8AC3E}">
        <p14:creationId xmlns:p14="http://schemas.microsoft.com/office/powerpoint/2010/main" val="3775482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Huiswerk Controle</a:t>
            </a:r>
            <a:endParaRPr lang="nl-NL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3848" y="1772816"/>
            <a:ext cx="5674976" cy="4413870"/>
          </a:xfrm>
          <a:prstGeom prst="rect">
            <a:avLst/>
          </a:prstGeom>
        </p:spPr>
      </p:pic>
      <p:sp>
        <p:nvSpPr>
          <p:cNvPr id="7" name="Tekstvak 6"/>
          <p:cNvSpPr txBox="1"/>
          <p:nvPr/>
        </p:nvSpPr>
        <p:spPr>
          <a:xfrm>
            <a:off x="0" y="1988840"/>
            <a:ext cx="2987824" cy="34163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Welkom, Magister &amp; Herhaling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Les plan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Les doelen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b="1" i="1" dirty="0" smtClean="0">
                <a:solidFill>
                  <a:schemeClr val="accent6">
                    <a:lumMod val="50000"/>
                  </a:schemeClr>
                </a:solidFill>
              </a:rPr>
              <a:t>Huiswerk controle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Film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Boek lezen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Samenvatting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Zelfstandig werken + Werkblad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Afsluiting</a:t>
            </a:r>
            <a:endParaRPr lang="nl-NL" dirty="0">
              <a:solidFill>
                <a:schemeClr val="accent6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176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51520" y="133095"/>
            <a:ext cx="8787344" cy="1470025"/>
          </a:xfrm>
        </p:spPr>
        <p:txBody>
          <a:bodyPr/>
          <a:lstStyle/>
          <a:p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H2.4 De massamoord op de Joden</a:t>
            </a:r>
            <a:endParaRPr lang="nl-NL" sz="14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2" name="Tekstvak 11"/>
          <p:cNvSpPr txBox="1"/>
          <p:nvPr/>
        </p:nvSpPr>
        <p:spPr>
          <a:xfrm>
            <a:off x="0" y="1988840"/>
            <a:ext cx="2987824" cy="34163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Welkom, Magister &amp; Herhaling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Les plan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Les doelen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Huiswerk controle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b="1" i="1" dirty="0" smtClean="0">
                <a:solidFill>
                  <a:schemeClr val="accent6">
                    <a:lumMod val="50000"/>
                  </a:schemeClr>
                </a:solidFill>
              </a:rPr>
              <a:t>Film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Boek lezen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Samenvatting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Zelfstandig werken + Werkblad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Afsluiting</a:t>
            </a:r>
            <a:endParaRPr lang="nl-NL" dirty="0">
              <a:solidFill>
                <a:schemeClr val="accent6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Actieknop: Film 2">
            <a:hlinkClick r:id="rId2" highlightClick="1"/>
          </p:cNvPr>
          <p:cNvSpPr/>
          <p:nvPr/>
        </p:nvSpPr>
        <p:spPr>
          <a:xfrm>
            <a:off x="4644008" y="2708920"/>
            <a:ext cx="1042416" cy="1042416"/>
          </a:xfrm>
          <a:prstGeom prst="actionButtonMovi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6896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4580" y="260648"/>
            <a:ext cx="2662564" cy="1143000"/>
          </a:xfrm>
        </p:spPr>
        <p:txBody>
          <a:bodyPr/>
          <a:lstStyle/>
          <a:p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Boek lezen</a:t>
            </a:r>
            <a:endParaRPr lang="nl-NL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5" name="Tekstvak 4"/>
          <p:cNvSpPr txBox="1"/>
          <p:nvPr/>
        </p:nvSpPr>
        <p:spPr>
          <a:xfrm>
            <a:off x="3275856" y="1916832"/>
            <a:ext cx="5241115" cy="2585323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b="1" i="1" dirty="0" smtClean="0">
                <a:solidFill>
                  <a:schemeClr val="accent6">
                    <a:lumMod val="50000"/>
                  </a:schemeClr>
                </a:solidFill>
              </a:rPr>
              <a:t>Opdracht;</a:t>
            </a:r>
          </a:p>
          <a:p>
            <a:endParaRPr lang="nl-NL" b="1" i="1" dirty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nl-NL" b="1" i="1" dirty="0" smtClean="0">
                <a:solidFill>
                  <a:schemeClr val="accent6">
                    <a:lumMod val="50000"/>
                  </a:schemeClr>
                </a:solidFill>
              </a:rPr>
              <a:t>Maak </a:t>
            </a:r>
            <a:r>
              <a:rPr lang="nl-NL" b="1" i="1" dirty="0" smtClean="0">
                <a:solidFill>
                  <a:schemeClr val="accent6">
                    <a:lumMod val="50000"/>
                  </a:schemeClr>
                </a:solidFill>
              </a:rPr>
              <a:t>op het werkblad een </a:t>
            </a:r>
            <a:r>
              <a:rPr lang="nl-NL" b="1" i="1" dirty="0" smtClean="0">
                <a:solidFill>
                  <a:schemeClr val="accent6">
                    <a:lumMod val="50000"/>
                  </a:schemeClr>
                </a:solidFill>
              </a:rPr>
              <a:t>tijdlijn van </a:t>
            </a:r>
            <a:r>
              <a:rPr lang="nl-NL" b="1" i="1" dirty="0" smtClean="0">
                <a:solidFill>
                  <a:schemeClr val="accent6">
                    <a:lumMod val="50000"/>
                  </a:schemeClr>
                </a:solidFill>
              </a:rPr>
              <a:t>de volgende </a:t>
            </a:r>
          </a:p>
          <a:p>
            <a:r>
              <a:rPr lang="nl-NL" b="1" i="1" dirty="0" smtClean="0">
                <a:solidFill>
                  <a:schemeClr val="accent6">
                    <a:lumMod val="50000"/>
                  </a:schemeClr>
                </a:solidFill>
              </a:rPr>
              <a:t>gebeurtenissen</a:t>
            </a:r>
            <a:r>
              <a:rPr lang="nl-NL" b="1" i="1" dirty="0" smtClean="0">
                <a:solidFill>
                  <a:schemeClr val="accent6">
                    <a:lumMod val="50000"/>
                  </a:schemeClr>
                </a:solidFill>
              </a:rPr>
              <a:t>. </a:t>
            </a:r>
            <a:r>
              <a:rPr lang="nl-NL" b="1" i="1" dirty="0" smtClean="0">
                <a:solidFill>
                  <a:schemeClr val="accent6">
                    <a:lumMod val="50000"/>
                  </a:schemeClr>
                </a:solidFill>
              </a:rPr>
              <a:t>Geef bij elk begrip een omschrijving.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err="1" smtClean="0">
                <a:solidFill>
                  <a:schemeClr val="accent6">
                    <a:lumMod val="50000"/>
                  </a:schemeClr>
                </a:solidFill>
              </a:rPr>
              <a:t>Neurenberger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 rassenwetten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Rijkskristalnacht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Getto’s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Vernietigingskampen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Holocaust</a:t>
            </a:r>
          </a:p>
        </p:txBody>
      </p:sp>
      <p:sp>
        <p:nvSpPr>
          <p:cNvPr id="7" name="Tekstvak 6"/>
          <p:cNvSpPr txBox="1"/>
          <p:nvPr/>
        </p:nvSpPr>
        <p:spPr>
          <a:xfrm>
            <a:off x="104580" y="1700808"/>
            <a:ext cx="2987824" cy="34163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Welkom, Magister &amp; Herhaling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Les plan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Les doelen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Huiswerk controle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Film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b="1" i="1" dirty="0" smtClean="0">
                <a:solidFill>
                  <a:schemeClr val="accent6">
                    <a:lumMod val="50000"/>
                  </a:schemeClr>
                </a:solidFill>
              </a:rPr>
              <a:t>Boek lezen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Samenvatting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Zelfstandig werken + Werkblad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Afsluiting</a:t>
            </a:r>
            <a:endParaRPr lang="nl-NL" dirty="0">
              <a:solidFill>
                <a:schemeClr val="accent6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66388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Samenvatting</a:t>
            </a:r>
            <a:endParaRPr lang="nl-NL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5" name="Tekstvak 4"/>
          <p:cNvSpPr txBox="1"/>
          <p:nvPr/>
        </p:nvSpPr>
        <p:spPr>
          <a:xfrm>
            <a:off x="0" y="1988840"/>
            <a:ext cx="2555776" cy="34163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Welkom, Magister &amp; Herhaling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Les plan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Les doelen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Huiswerk controle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Film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Boek lezen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b="1" i="1" dirty="0" smtClean="0">
                <a:solidFill>
                  <a:schemeClr val="accent6">
                    <a:lumMod val="50000"/>
                  </a:schemeClr>
                </a:solidFill>
              </a:rPr>
              <a:t>Samenvatting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Zelfstandig werken + Werkblad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Afsluiting</a:t>
            </a:r>
            <a:endParaRPr lang="nl-NL" dirty="0">
              <a:solidFill>
                <a:schemeClr val="accent6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7" name="Tekstvak 6"/>
          <p:cNvSpPr txBox="1"/>
          <p:nvPr/>
        </p:nvSpPr>
        <p:spPr>
          <a:xfrm>
            <a:off x="5940152" y="5013176"/>
            <a:ext cx="3107517" cy="175432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b="1" i="1" dirty="0" smtClean="0">
                <a:solidFill>
                  <a:schemeClr val="accent6">
                    <a:lumMod val="50000"/>
                  </a:schemeClr>
                </a:solidFill>
              </a:rPr>
              <a:t>Begrippen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err="1" smtClean="0">
                <a:solidFill>
                  <a:schemeClr val="accent6">
                    <a:lumMod val="50000"/>
                  </a:schemeClr>
                </a:solidFill>
              </a:rPr>
              <a:t>Neurenberger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 rassenwetten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Rijkskristalnacht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Getto’s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Vernietigingskampen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Holocaust</a:t>
            </a:r>
          </a:p>
        </p:txBody>
      </p:sp>
      <p:sp>
        <p:nvSpPr>
          <p:cNvPr id="8" name="Tekstvak 7"/>
          <p:cNvSpPr txBox="1"/>
          <p:nvPr/>
        </p:nvSpPr>
        <p:spPr>
          <a:xfrm>
            <a:off x="2699792" y="1042858"/>
            <a:ext cx="6197081" cy="397031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  <a:t>Hoofdvraag:</a:t>
            </a:r>
          </a:p>
          <a:p>
            <a:r>
              <a:rPr lang="nl-NL" i="1" dirty="0" smtClean="0">
                <a:solidFill>
                  <a:schemeClr val="accent6">
                    <a:lumMod val="50000"/>
                  </a:schemeClr>
                </a:solidFill>
              </a:rPr>
              <a:t>Hoe organiseerde Duitsland de </a:t>
            </a:r>
            <a:r>
              <a:rPr lang="nl-NL" i="1" dirty="0">
                <a:solidFill>
                  <a:schemeClr val="accent6">
                    <a:lumMod val="50000"/>
                  </a:schemeClr>
                </a:solidFill>
              </a:rPr>
              <a:t>J</a:t>
            </a:r>
            <a:r>
              <a:rPr lang="nl-NL" i="1" dirty="0" smtClean="0">
                <a:solidFill>
                  <a:schemeClr val="accent6">
                    <a:lumMod val="50000"/>
                  </a:schemeClr>
                </a:solidFill>
              </a:rPr>
              <a:t>odenvervolging?</a:t>
            </a:r>
          </a:p>
          <a:p>
            <a:endParaRPr lang="nl-NL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  <a:t>Deelvragen:</a:t>
            </a:r>
          </a:p>
          <a:p>
            <a:r>
              <a:rPr lang="nl-NL" i="1" dirty="0" smtClean="0">
                <a:solidFill>
                  <a:schemeClr val="accent6">
                    <a:lumMod val="50000"/>
                  </a:schemeClr>
                </a:solidFill>
              </a:rPr>
              <a:t>Om welke redenen vervolgden de nationaalsocialisten de Joden?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Om het Arische ras puur te houden, joden waren</a:t>
            </a:r>
            <a:b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“</a:t>
            </a:r>
            <a:r>
              <a:rPr lang="nl-NL" dirty="0" err="1" smtClean="0">
                <a:solidFill>
                  <a:schemeClr val="accent6">
                    <a:lumMod val="50000"/>
                  </a:schemeClr>
                </a:solidFill>
              </a:rPr>
              <a:t>Üntermenschen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”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Joden kregen de schuld</a:t>
            </a:r>
          </a:p>
          <a:p>
            <a:r>
              <a:rPr lang="nl-NL" i="1" dirty="0" smtClean="0">
                <a:solidFill>
                  <a:schemeClr val="accent6">
                    <a:lumMod val="50000"/>
                  </a:schemeClr>
                </a:solidFill>
              </a:rPr>
              <a:t>Hoe zette de nationaalsocialisten de joden vervolging op?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Joodse raden moesten Duitse maatregelen uitvoeren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err="1" smtClean="0">
                <a:solidFill>
                  <a:schemeClr val="accent6">
                    <a:lumMod val="50000"/>
                  </a:schemeClr>
                </a:solidFill>
              </a:rPr>
              <a:t>Neurenberger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 rassenwetten</a:t>
            </a:r>
          </a:p>
          <a:p>
            <a:r>
              <a:rPr lang="nl-NL" i="1" dirty="0" smtClean="0">
                <a:solidFill>
                  <a:schemeClr val="accent6">
                    <a:lumMod val="50000"/>
                  </a:schemeClr>
                </a:solidFill>
              </a:rPr>
              <a:t>Hoe organiseerden de nationaalsocialisten de massamoord?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Met treinen werden Joden naar vernietigingskampen </a:t>
            </a:r>
            <a:b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gebracht.</a:t>
            </a:r>
          </a:p>
        </p:txBody>
      </p:sp>
      <p:sp>
        <p:nvSpPr>
          <p:cNvPr id="4" name="Actieknop: Film 3">
            <a:hlinkClick r:id="rId2" highlightClick="1"/>
          </p:cNvPr>
          <p:cNvSpPr/>
          <p:nvPr/>
        </p:nvSpPr>
        <p:spPr>
          <a:xfrm>
            <a:off x="3563888" y="5589240"/>
            <a:ext cx="1042416" cy="1042416"/>
          </a:xfrm>
          <a:prstGeom prst="actionButtonMovi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36667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Zelfstandig werken</a:t>
            </a:r>
            <a:endParaRPr lang="nl-NL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3848" y="2112824"/>
            <a:ext cx="5638270" cy="3168352"/>
          </a:xfrm>
          <a:prstGeom prst="rect">
            <a:avLst/>
          </a:prstGeom>
        </p:spPr>
      </p:pic>
      <p:sp>
        <p:nvSpPr>
          <p:cNvPr id="7" name="Tekstvak 6"/>
          <p:cNvSpPr txBox="1"/>
          <p:nvPr/>
        </p:nvSpPr>
        <p:spPr>
          <a:xfrm>
            <a:off x="0" y="1988840"/>
            <a:ext cx="2987824" cy="34163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Welkom, Magister &amp; Herhaling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Les plan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Les doelen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Huiswerk controle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Film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Boek lezen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Samenvatting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b="1" i="1" dirty="0" smtClean="0">
                <a:solidFill>
                  <a:schemeClr val="accent6">
                    <a:lumMod val="50000"/>
                  </a:schemeClr>
                </a:solidFill>
              </a:rPr>
              <a:t>Zelfstandig werken + Werkblad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Afsluiting</a:t>
            </a:r>
            <a:endParaRPr lang="nl-NL" dirty="0">
              <a:solidFill>
                <a:schemeClr val="accent6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7401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7504" y="79374"/>
            <a:ext cx="8229600" cy="1143000"/>
          </a:xfrm>
        </p:spPr>
        <p:txBody>
          <a:bodyPr/>
          <a:lstStyle/>
          <a:p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Afsluiting</a:t>
            </a:r>
            <a:endParaRPr lang="nl-NL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5" name="Tekstvak 4"/>
          <p:cNvSpPr txBox="1"/>
          <p:nvPr/>
        </p:nvSpPr>
        <p:spPr>
          <a:xfrm>
            <a:off x="0" y="1988840"/>
            <a:ext cx="2555776" cy="34163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Welkom, Magister &amp; Herhaling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Les plan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Les doelen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Huiswerk controle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Film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Boek lezen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Samenvatting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Zelfstandig werken + Werkblad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b="1" i="1" dirty="0" smtClean="0">
                <a:solidFill>
                  <a:schemeClr val="accent6">
                    <a:lumMod val="50000"/>
                  </a:schemeClr>
                </a:solidFill>
              </a:rPr>
              <a:t>Afsluiting</a:t>
            </a:r>
            <a:endParaRPr lang="nl-NL" b="1" i="1" dirty="0">
              <a:solidFill>
                <a:schemeClr val="accent6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7" name="Tekstvak 6"/>
          <p:cNvSpPr txBox="1"/>
          <p:nvPr/>
        </p:nvSpPr>
        <p:spPr>
          <a:xfrm>
            <a:off x="2771800" y="1025746"/>
            <a:ext cx="6197081" cy="397031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  <a:t>Hoofdvraag:</a:t>
            </a:r>
          </a:p>
          <a:p>
            <a:r>
              <a:rPr lang="nl-NL" i="1" dirty="0" smtClean="0">
                <a:solidFill>
                  <a:schemeClr val="accent6">
                    <a:lumMod val="50000"/>
                  </a:schemeClr>
                </a:solidFill>
              </a:rPr>
              <a:t>Hoe organiseerde Duitsland de </a:t>
            </a:r>
            <a:r>
              <a:rPr lang="nl-NL" i="1" dirty="0">
                <a:solidFill>
                  <a:schemeClr val="accent6">
                    <a:lumMod val="50000"/>
                  </a:schemeClr>
                </a:solidFill>
              </a:rPr>
              <a:t>J</a:t>
            </a:r>
            <a:r>
              <a:rPr lang="nl-NL" i="1" dirty="0" smtClean="0">
                <a:solidFill>
                  <a:schemeClr val="accent6">
                    <a:lumMod val="50000"/>
                  </a:schemeClr>
                </a:solidFill>
              </a:rPr>
              <a:t>odenvervolging?</a:t>
            </a:r>
          </a:p>
          <a:p>
            <a:endParaRPr lang="nl-NL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  <a:t>Deelvragen:</a:t>
            </a:r>
          </a:p>
          <a:p>
            <a:r>
              <a:rPr lang="nl-NL" i="1" dirty="0" smtClean="0">
                <a:solidFill>
                  <a:schemeClr val="accent6">
                    <a:lumMod val="50000"/>
                  </a:schemeClr>
                </a:solidFill>
              </a:rPr>
              <a:t>Om welke redenen vervolgden de nationaalsocialisten de Joden?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Om het Arische ras puur te houden, joden waren</a:t>
            </a:r>
            <a:b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“</a:t>
            </a:r>
            <a:r>
              <a:rPr lang="nl-NL" dirty="0" err="1" smtClean="0">
                <a:solidFill>
                  <a:schemeClr val="accent6">
                    <a:lumMod val="50000"/>
                  </a:schemeClr>
                </a:solidFill>
              </a:rPr>
              <a:t>Üntermenschen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”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Joden kregen de schuld</a:t>
            </a:r>
          </a:p>
          <a:p>
            <a:r>
              <a:rPr lang="nl-NL" i="1" dirty="0" smtClean="0">
                <a:solidFill>
                  <a:schemeClr val="accent6">
                    <a:lumMod val="50000"/>
                  </a:schemeClr>
                </a:solidFill>
              </a:rPr>
              <a:t>Hoe zette de nationaalsocialisten de joden vervolging op?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Joodse raden moesten Duitse maatregelen uitvoeren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err="1" smtClean="0">
                <a:solidFill>
                  <a:schemeClr val="accent6">
                    <a:lumMod val="50000"/>
                  </a:schemeClr>
                </a:solidFill>
              </a:rPr>
              <a:t>Neurenberger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 rassenwetten</a:t>
            </a:r>
          </a:p>
          <a:p>
            <a:r>
              <a:rPr lang="nl-NL" i="1" dirty="0" smtClean="0">
                <a:solidFill>
                  <a:schemeClr val="accent6">
                    <a:lumMod val="50000"/>
                  </a:schemeClr>
                </a:solidFill>
              </a:rPr>
              <a:t>Hoe organiseerden de nationaalsocialisten de massamoord?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Met treinen werden Joden naar vernietigingskampen </a:t>
            </a:r>
            <a:b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gebracht.</a:t>
            </a:r>
          </a:p>
        </p:txBody>
      </p:sp>
      <p:sp>
        <p:nvSpPr>
          <p:cNvPr id="8" name="Tekstvak 7"/>
          <p:cNvSpPr txBox="1"/>
          <p:nvPr/>
        </p:nvSpPr>
        <p:spPr>
          <a:xfrm>
            <a:off x="5940152" y="5013176"/>
            <a:ext cx="3107517" cy="175432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b="1" i="1" dirty="0" smtClean="0">
                <a:solidFill>
                  <a:schemeClr val="accent6">
                    <a:lumMod val="50000"/>
                  </a:schemeClr>
                </a:solidFill>
              </a:rPr>
              <a:t>Begrippen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err="1" smtClean="0">
                <a:solidFill>
                  <a:schemeClr val="accent6">
                    <a:lumMod val="50000"/>
                  </a:schemeClr>
                </a:solidFill>
              </a:rPr>
              <a:t>Neurenberger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 rassenwetten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Rijkskristalnacht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Getto’s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Vernietigingskampen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Holocaust</a:t>
            </a:r>
          </a:p>
        </p:txBody>
      </p:sp>
    </p:spTree>
    <p:extLst>
      <p:ext uri="{BB962C8B-B14F-4D97-AF65-F5344CB8AC3E}">
        <p14:creationId xmlns:p14="http://schemas.microsoft.com/office/powerpoint/2010/main" val="546212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211</TotalTime>
  <Words>349</Words>
  <Application>Microsoft Office PowerPoint</Application>
  <PresentationFormat>Diavoorstelling (4:3)</PresentationFormat>
  <Paragraphs>159</Paragraphs>
  <Slides>9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2" baseType="lpstr">
      <vt:lpstr>Arial</vt:lpstr>
      <vt:lpstr>Calibri</vt:lpstr>
      <vt:lpstr>Kantoorthema</vt:lpstr>
      <vt:lpstr>PowerPoint-presentatie</vt:lpstr>
      <vt:lpstr>PowerPoint-presentatie</vt:lpstr>
      <vt:lpstr>Les doelen</vt:lpstr>
      <vt:lpstr>Huiswerk Controle</vt:lpstr>
      <vt:lpstr>H2.4 De massamoord op de Joden</vt:lpstr>
      <vt:lpstr>Boek lezen</vt:lpstr>
      <vt:lpstr>Samenvatting</vt:lpstr>
      <vt:lpstr>Zelfstandig werken</vt:lpstr>
      <vt:lpstr>Afsluiting</vt:lpstr>
    </vt:vector>
  </TitlesOfParts>
  <Company>Ministerie van Veiligheid en Justitie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Begrippenlijst Hoofdstuk 3: Paragraaf 1.3</dc:title>
  <dc:creator>Haan, de, Paul</dc:creator>
  <cp:lastModifiedBy>Paul de Haan</cp:lastModifiedBy>
  <cp:revision>30</cp:revision>
  <dcterms:created xsi:type="dcterms:W3CDTF">2015-09-16T11:49:26Z</dcterms:created>
  <dcterms:modified xsi:type="dcterms:W3CDTF">2016-09-25T11:14:48Z</dcterms:modified>
</cp:coreProperties>
</file>